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Dela Gothic One"/>
      <p:regular r:id="rId16"/>
    </p:embeddedFont>
    <p:embeddedFont>
      <p:font typeface="Dela Gothic On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dn.gamma.app/g016eqi4c5753fi/0b0540b6f1cd4478a9b80a8647239ebb/original/blinkit-sales.pdf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547461"/>
            <a:ext cx="854999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Blinkit Business Insights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358509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</a:t>
            </a:r>
            <a:pPr algn="l" indent="0" marL="0">
              <a:lnSpc>
                <a:spcPts val="5600"/>
              </a:lnSpc>
              <a:buNone/>
            </a:pPr>
            <a:r>
              <a:rPr lang="en-US" sz="4450" i="1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Data-Driven Recommendations for Shareholders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58309" y="533542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in-depth analysis of sales, delivery, and customer behavior using Blinkit’s dataset. Presented by Rohith Addagatla, May 28, 2025.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166" y="595193"/>
            <a:ext cx="13118068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Statement: Refined with Dataset Context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166" y="2448878"/>
            <a:ext cx="1080254" cy="12963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0508" y="2664857"/>
            <a:ext cx="306919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Peak-Hour Delays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60508" y="3149798"/>
            <a:ext cx="11713726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surveys highlight 6-9 PM delivery issues.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66" y="3745230"/>
            <a:ext cx="1080254" cy="12963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60508" y="3961209"/>
            <a:ext cx="4256484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Underperforming Outlets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60508" y="4446151"/>
            <a:ext cx="11713726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High-size outlets contribute only $248.99K to sales.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6" y="5041583"/>
            <a:ext cx="1080254" cy="12963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60508" y="5257562"/>
            <a:ext cx="3268623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Fierce Competition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60508" y="5742503"/>
            <a:ext cx="11713726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Zepto &amp; Swiggy offer faster delivery, aggressive pricing.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6" y="6337935"/>
            <a:ext cx="1080254" cy="12963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60508" y="6553914"/>
            <a:ext cx="3369588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Stagnation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60508" y="7038856"/>
            <a:ext cx="11713726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Potential loss of high-value customers.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41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124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79133" y="533638"/>
            <a:ext cx="13272135" cy="1276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KPIs &amp; Data Strategy: Measuring What Matters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679133" y="2101215"/>
            <a:ext cx="13272135" cy="5599271"/>
          </a:xfrm>
          <a:prstGeom prst="roundRect">
            <a:avLst>
              <a:gd name="adj" fmla="val 145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86753" y="2108835"/>
            <a:ext cx="13256895" cy="558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80705" y="2232779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Metric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12963" y="2232779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Description &amp; Source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6753" y="2667238"/>
            <a:ext cx="13256895" cy="558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80705" y="2791182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Sales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12963" y="2791182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revenue ($1.20M).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6753" y="3225641"/>
            <a:ext cx="13256895" cy="558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880705" y="3349585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Sales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512963" y="3349585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sales per item ($141).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86753" y="3784044"/>
            <a:ext cx="13256895" cy="558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80705" y="3907988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Items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512963" y="3907988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unique items (8,523).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686753" y="4342448"/>
            <a:ext cx="13256895" cy="558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880705" y="4466392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Rating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512963" y="4466392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customer rating (3.92).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86753" y="4900851"/>
            <a:ext cx="13256895" cy="558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880705" y="5024795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by Item Type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7512963" y="5024795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 category sales (e.g., Fruits &amp; Vegetables).</a:t>
            </a:r>
            <a:endParaRPr lang="en-US" sz="1500" dirty="0"/>
          </a:p>
        </p:txBody>
      </p:sp>
      <p:sp>
        <p:nvSpPr>
          <p:cNvPr id="24" name="Shape 21"/>
          <p:cNvSpPr/>
          <p:nvPr/>
        </p:nvSpPr>
        <p:spPr>
          <a:xfrm>
            <a:off x="686753" y="5459254"/>
            <a:ext cx="13256895" cy="558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880705" y="5583198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by Outlet Type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7512963" y="5583198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by store format (Supermarket Type1, Type2).</a:t>
            </a:r>
            <a:endParaRPr lang="en-US" sz="1500" dirty="0"/>
          </a:p>
        </p:txBody>
      </p:sp>
      <p:sp>
        <p:nvSpPr>
          <p:cNvPr id="27" name="Shape 24"/>
          <p:cNvSpPr/>
          <p:nvPr/>
        </p:nvSpPr>
        <p:spPr>
          <a:xfrm>
            <a:off x="686753" y="6017657"/>
            <a:ext cx="13256895" cy="558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880705" y="6141601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by Outlet Size</a:t>
            </a:r>
            <a:endParaRPr lang="en-US" sz="1500" dirty="0"/>
          </a:p>
        </p:txBody>
      </p:sp>
      <p:sp>
        <p:nvSpPr>
          <p:cNvPr id="29" name="Text 26"/>
          <p:cNvSpPr/>
          <p:nvPr/>
        </p:nvSpPr>
        <p:spPr>
          <a:xfrm>
            <a:off x="7512963" y="6141601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by outlet size (Small, Medium, High).</a:t>
            </a:r>
            <a:endParaRPr lang="en-US" sz="1500" dirty="0"/>
          </a:p>
        </p:txBody>
      </p:sp>
      <p:sp>
        <p:nvSpPr>
          <p:cNvPr id="30" name="Shape 27"/>
          <p:cNvSpPr/>
          <p:nvPr/>
        </p:nvSpPr>
        <p:spPr>
          <a:xfrm>
            <a:off x="686753" y="6576060"/>
            <a:ext cx="13256895" cy="5584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880705" y="6700004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by Tier</a:t>
            </a:r>
            <a:endParaRPr lang="en-US" sz="1500" dirty="0"/>
          </a:p>
        </p:txBody>
      </p:sp>
      <p:sp>
        <p:nvSpPr>
          <p:cNvPr id="32" name="Text 29"/>
          <p:cNvSpPr/>
          <p:nvPr/>
        </p:nvSpPr>
        <p:spPr>
          <a:xfrm>
            <a:off x="7512963" y="6700004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across location types (Tier 1, 2, 3).</a:t>
            </a:r>
            <a:endParaRPr lang="en-US" sz="1500" dirty="0"/>
          </a:p>
        </p:txBody>
      </p:sp>
      <p:sp>
        <p:nvSpPr>
          <p:cNvPr id="33" name="Shape 30"/>
          <p:cNvSpPr/>
          <p:nvPr/>
        </p:nvSpPr>
        <p:spPr>
          <a:xfrm>
            <a:off x="686753" y="7134463"/>
            <a:ext cx="13256895" cy="5584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880705" y="7258407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 Visibility</a:t>
            </a:r>
            <a:endParaRPr lang="en-US" sz="1500" dirty="0"/>
          </a:p>
        </p:txBody>
      </p:sp>
      <p:sp>
        <p:nvSpPr>
          <p:cNvPr id="35" name="Text 32"/>
          <p:cNvSpPr/>
          <p:nvPr/>
        </p:nvSpPr>
        <p:spPr>
          <a:xfrm>
            <a:off x="7512963" y="7258407"/>
            <a:ext cx="623673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visibility score of items (0.06–0.10).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6740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 &amp; Analysis: Unveiling the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9542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997" y="3425369"/>
            <a:ext cx="342067" cy="4275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62326" y="3469838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Order Frequency Trend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31220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15–18% decline in Bangalore &amp; Mumbai.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19819" y="339542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507" y="3425369"/>
            <a:ext cx="342067" cy="4275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23836" y="3469838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Sales by Outlet Type &amp; Size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23836" y="431220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Supermarket Type1 dominates; High-size underperform.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81329" y="339542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017" y="3425369"/>
            <a:ext cx="342067" cy="42755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85346" y="3469838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Fat Content Sales Split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85346" y="431220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Fat items drive 64% of total sales.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58309" y="54388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468838"/>
            <a:ext cx="342067" cy="42755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62326" y="55133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Sales by Tier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462326" y="5999440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Tier 3 cities show the highest sales.</a:t>
            </a:r>
            <a:endParaRPr lang="en-US" sz="1700" dirty="0"/>
          </a:p>
        </p:txBody>
      </p:sp>
      <p:sp>
        <p:nvSpPr>
          <p:cNvPr id="19" name="Shape 13"/>
          <p:cNvSpPr/>
          <p:nvPr/>
        </p:nvSpPr>
        <p:spPr>
          <a:xfrm>
            <a:off x="7450574" y="54388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262" y="5468838"/>
            <a:ext cx="342067" cy="42755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54591" y="5513308"/>
            <a:ext cx="39808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Item Visibility vs. Sales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154591" y="5999440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Visibility does not guarantee sales, revealing promotion opportunities.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05075"/>
            <a:ext cx="126943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Integrated Dashboard: Power BI View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542705"/>
            <a:ext cx="13113782" cy="21818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440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Recommendations: Data-Driven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783086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007281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Optimize Delivery Efficiency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849648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dynamic routing for peak hours. Target a 20% faster delivery time. This will boost CSAT by 0.5 points.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2783086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5916" y="3007281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Expand Dark Store Network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5916" y="3849648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5 new dark stores in Bangalore &amp; Mumbai. Reduce delivery times by 10% in key metros.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2783086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9329" y="3007281"/>
            <a:ext cx="36214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Targeted Promotions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9329" y="3493413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 offers for low visibility, high-potential items.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5677257"/>
            <a:ext cx="64486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2504" y="5901452"/>
            <a:ext cx="49531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Reevaluate High-Size Outlets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504" y="6387584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them to fulfillment hubs or resize.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547" y="5677257"/>
            <a:ext cx="6448663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47742" y="5901452"/>
            <a:ext cx="50659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Health-Focused Product Push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47742" y="6387584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Double down on low fat and healthy options. These are already driving majority sales.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1344335"/>
            <a:ext cx="1289339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Impact: Quantifiable Results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2490192"/>
            <a:ext cx="63943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10%</a:t>
            </a:r>
            <a:endParaRPr lang="en-US" sz="5600" dirty="0"/>
          </a:p>
        </p:txBody>
      </p:sp>
      <p:sp>
        <p:nvSpPr>
          <p:cNvPr id="6" name="Text 3"/>
          <p:cNvSpPr/>
          <p:nvPr/>
        </p:nvSpPr>
        <p:spPr>
          <a:xfrm>
            <a:off x="2518886" y="3475792"/>
            <a:ext cx="287321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Order Frequency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3961924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Projected increase in 3 months.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477601" y="2490192"/>
            <a:ext cx="63944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0.8</a:t>
            </a:r>
            <a:endParaRPr lang="en-US" sz="5600" dirty="0"/>
          </a:p>
        </p:txBody>
      </p:sp>
      <p:sp>
        <p:nvSpPr>
          <p:cNvPr id="9" name="Text 6"/>
          <p:cNvSpPr/>
          <p:nvPr/>
        </p:nvSpPr>
        <p:spPr>
          <a:xfrm>
            <a:off x="9249489" y="34757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CSAT Boost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477601" y="3961924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Satisfaction to rise.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8309" y="5066824"/>
            <a:ext cx="63943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5%</a:t>
            </a:r>
            <a:endParaRPr lang="en-US" sz="5600" dirty="0"/>
          </a:p>
        </p:txBody>
      </p:sp>
      <p:sp>
        <p:nvSpPr>
          <p:cNvPr id="12" name="Text 9"/>
          <p:cNvSpPr/>
          <p:nvPr/>
        </p:nvSpPr>
        <p:spPr>
          <a:xfrm>
            <a:off x="2530078" y="60524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Churn Rate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58309" y="6538555"/>
            <a:ext cx="63943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Decrease, retaining high-value customers.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477601" y="5066824"/>
            <a:ext cx="63944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12%</a:t>
            </a:r>
            <a:endParaRPr lang="en-US" sz="5600" dirty="0"/>
          </a:p>
        </p:txBody>
      </p:sp>
      <p:sp>
        <p:nvSpPr>
          <p:cNvPr id="15" name="Text 12"/>
          <p:cNvSpPr/>
          <p:nvPr/>
        </p:nvSpPr>
        <p:spPr>
          <a:xfrm>
            <a:off x="9249489" y="60524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477601" y="6538555"/>
            <a:ext cx="63944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Estimated lift next quarter.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1445419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Implementation Roadmap: Timeline &amp; Key Activities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1002030" y="3195757"/>
            <a:ext cx="30480" cy="3588306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1215271" y="3424238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7" name="Shape 4"/>
          <p:cNvSpPr/>
          <p:nvPr/>
        </p:nvSpPr>
        <p:spPr>
          <a:xfrm>
            <a:off x="758309" y="31957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3225701"/>
            <a:ext cx="342067" cy="4275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085261" y="32701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Month 1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085261" y="3756303"/>
            <a:ext cx="117868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 routing and dark store analysis. Real-time Power BI monitoring for quick wins.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1215271" y="4764762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2" name="Shape 8"/>
          <p:cNvSpPr/>
          <p:nvPr/>
        </p:nvSpPr>
        <p:spPr>
          <a:xfrm>
            <a:off x="758309" y="453628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97" y="4566225"/>
            <a:ext cx="342067" cy="42755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085261" y="46106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Month 2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2085261" y="5096828"/>
            <a:ext cx="117868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Dark store expansion and competitor pricing alignment. Targeted promotions for low-performing items.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1215271" y="6105287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7" name="Shape 12"/>
          <p:cNvSpPr/>
          <p:nvPr/>
        </p:nvSpPr>
        <p:spPr>
          <a:xfrm>
            <a:off x="758309" y="587680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906750"/>
            <a:ext cx="342067" cy="42755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085261" y="59512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Month 3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2085261" y="6437352"/>
            <a:ext cx="117868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service and churn strategies. Continuous performance tracking in Power BI.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16073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Data-Driven Growth for Blinkit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82985"/>
            <a:ext cx="33697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Integrated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5579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Holistic view of sales, customer behavior, and outlet performance.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82985"/>
            <a:ext cx="33639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5579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Reclaim market share in metros.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487822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Capitalize on Tier 3 momentum.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530066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churn and increase customer loyalty.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96681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monitoring via the Power BI dashboard ensures agility and competitive edge.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2025-05-27T06:32:19Z</dcterms:created>
  <dcterms:modified xsi:type="dcterms:W3CDTF">2025-05-27T06:32:19Z</dcterms:modified>
</cp:coreProperties>
</file>